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58" r:id="rId5"/>
    <p:sldId id="263" r:id="rId6"/>
    <p:sldId id="261" r:id="rId7"/>
    <p:sldId id="262" r:id="rId8"/>
    <p:sldId id="259" r:id="rId9"/>
    <p:sldId id="260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DC03-2B51-7326-082D-5C4038AEB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EF4D7-3084-AE53-DD7A-863E97F7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580A-AA91-4201-CA23-B1544A76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F4B-CCAB-9B1E-6411-4FBAB193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425E-4ED6-FF5D-4029-228E9D0C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57FF-57FB-E509-7A31-7817514C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2C3FF-DE96-B9EC-DB2F-1CE2BC783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4D01-77C4-55A0-D68F-2B96690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FE110-A342-9AEC-DDD7-6FEA9D7B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ADBD1-F4D1-205E-19D0-CAD8FCBD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F3555-DACE-F017-A050-5C7A32A4C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25F8B-5148-BD0D-BDD7-AAC463D0D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345D1-454A-F547-7FAA-B80E67BC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8435-B25F-819E-CCBB-C2BC6453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E5180-A566-BBBC-0011-B7228E87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C000-52BE-5447-B48A-76A04659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08E6-CD9D-444E-BD8C-EF8D56CA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986D-97E9-7A40-BE33-CB01EA61D499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71CC-DDC9-4246-8EEA-415EFB51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836-6A85-D044-98C8-BEC291A3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9731-F5E5-5F41-B3B8-97D8275EB5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2525C2-F61F-7E4D-AE40-386454D06E76}"/>
              </a:ext>
            </a:extLst>
          </p:cNvPr>
          <p:cNvCxnSpPr>
            <a:cxnSpLocks/>
          </p:cNvCxnSpPr>
          <p:nvPr userDrawn="1"/>
        </p:nvCxnSpPr>
        <p:spPr>
          <a:xfrm>
            <a:off x="321087" y="6540403"/>
            <a:ext cx="11545173" cy="0"/>
          </a:xfrm>
          <a:prstGeom prst="line">
            <a:avLst/>
          </a:prstGeom>
          <a:ln>
            <a:solidFill>
              <a:srgbClr val="FA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urry image of a road&#10;&#10;Description automatically generated">
            <a:extLst>
              <a:ext uri="{FF2B5EF4-FFF2-40B4-BE49-F238E27FC236}">
                <a16:creationId xmlns:a16="http://schemas.microsoft.com/office/drawing/2014/main" id="{5706EFCF-15CB-4DA1-E79E-F9D1BFA8F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-1" y="0"/>
            <a:ext cx="12192001" cy="103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7E6B1E-FDFD-A484-1C4D-6C10673C188F}"/>
              </a:ext>
            </a:extLst>
          </p:cNvPr>
          <p:cNvSpPr/>
          <p:nvPr userDrawn="1"/>
        </p:nvSpPr>
        <p:spPr>
          <a:xfrm>
            <a:off x="0" y="538550"/>
            <a:ext cx="12192000" cy="49559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A6F21679-E020-20F5-11A8-BB226FEC7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954" y="208442"/>
            <a:ext cx="1757821" cy="552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FA30717-CACC-3FD6-8FA3-A2AFDE1D8F61}"/>
              </a:ext>
            </a:extLst>
          </p:cNvPr>
          <p:cNvGrpSpPr/>
          <p:nvPr userDrawn="1"/>
        </p:nvGrpSpPr>
        <p:grpSpPr>
          <a:xfrm>
            <a:off x="11083441" y="329224"/>
            <a:ext cx="777238" cy="310895"/>
            <a:chOff x="11089020" y="217821"/>
            <a:chExt cx="777238" cy="3108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681FF4-77C3-BA2B-648A-624D6A2EE68B}"/>
                </a:ext>
              </a:extLst>
            </p:cNvPr>
            <p:cNvSpPr/>
            <p:nvPr userDrawn="1"/>
          </p:nvSpPr>
          <p:spPr>
            <a:xfrm>
              <a:off x="11093591" y="222392"/>
              <a:ext cx="768096" cy="30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A black and orange sign&#10;&#10;Description automatically generated">
              <a:extLst>
                <a:ext uri="{FF2B5EF4-FFF2-40B4-BE49-F238E27FC236}">
                  <a16:creationId xmlns:a16="http://schemas.microsoft.com/office/drawing/2014/main" id="{8332AD37-0C26-74AD-3E28-5AB4C3F41F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9020" y="217821"/>
              <a:ext cx="777238" cy="310895"/>
            </a:xfrm>
            <a:prstGeom prst="rect">
              <a:avLst/>
            </a:prstGeom>
          </p:spPr>
        </p:pic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20DEBE9-967D-7A49-BA42-295FA44BC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527" y="274384"/>
            <a:ext cx="8634533" cy="49377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0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A72C-B80E-7998-541C-ADB95D2E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B7F5-F995-DAAF-4F1B-C5D7AE34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0881-A7E9-701C-7152-C9E8834D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CA42-2A62-AE78-3060-F1C896FC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9C8C-B517-0BAD-98D2-35EF550D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4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6691-BE05-40F2-10CF-E8CFF3FD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06487-0A96-28D7-659A-5754A0E43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3C29-C2CB-3AA8-ED8C-3D493066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7250-337D-0C28-7DFF-389BE1EC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2153B-14B0-65B9-A26C-50C42089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A2EB-E628-7FA4-347A-7CCCCED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B5AE-8E60-8C50-12EC-E6DA97596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DF919-11D2-F9EC-47A9-A6775685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138FC-70CD-8F22-F2C8-79203B90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9CD8F-1F4A-BECC-7228-200005A7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E4266-62CF-2B35-57E8-0D9F7DA5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3B65-1EC1-0602-2928-FC8171BD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4DC0-9672-3267-6E08-BC89E9E74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1CE76-A35E-6EB1-4859-769DFC1E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6854C-24FD-BAD4-70DB-8534307B0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B7CB1-5872-3A22-E1DE-F01D63562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019E2-B3CE-78BC-18B1-513E7A3E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E3E2E-EA7A-A802-0280-F9BBA6B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9B1F2-6668-4CA7-632F-CFD086AB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4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E549-CE55-2389-48E1-DC65788E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8B3BC-B604-5340-55A4-9079B211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D1382-9CF8-CD68-5CF8-20E5AED0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C6E96-9176-E189-5C58-D3866FC5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035E3-1063-A4E5-9C27-B74DCE1C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9C52-69F7-0F21-7C42-4D83C5A1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A937C-DA8C-B23F-82F8-CBE000B0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21F9-68F6-D716-C2A2-B5A96087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2B78-7C1C-F23F-AA30-D2FE5925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95DAB-92B9-998D-33A1-CF4AD6F49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93BFA-EC52-35A2-1B47-585E784F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926EC-11C9-D408-9782-05F4684C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125D-AE80-B5A3-426D-A7E1E974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9AD6-D423-69D5-0358-73089130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20E55-7D80-CEEC-E57C-DE00DBD1C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97301-B9E2-3078-EEB6-2CEF0B7A8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A016F-79ED-1DE0-E8FE-5AE37781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4F032-9FEA-5866-46AA-C7111D9E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787BB-581C-C0AC-52CE-7D4D5853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99B9-DAA4-3548-EDC9-93C61A1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A0D5-3D1F-A47A-2C9D-F125B19D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C841-E288-D529-E006-C9668DC75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AD878-DB0D-4B62-A15A-A13AABBDC01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A31B-F0F1-E35A-6012-3FFDBE477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618F-0FE4-76B2-528B-223FD7309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FA88D-6856-41F8-B2A9-6C6899BD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gulko@innovbenefits.com" TargetMode="External"/><Relationship Id="rId2" Type="http://schemas.openxmlformats.org/officeDocument/2006/relationships/hyperlink" Target="mailto:charris@innovobenefits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\\data.emuge.local\shared\VSP%20Coverage%20Pamphlet%202026.pdf" TargetMode="External"/><Relationship Id="rId3" Type="http://schemas.openxmlformats.org/officeDocument/2006/relationships/hyperlink" Target="file:///\\data.emuge.local\shared\MGBH_PPO_New_Enroll_Kit.pdf" TargetMode="External"/><Relationship Id="rId7" Type="http://schemas.openxmlformats.org/officeDocument/2006/relationships/hyperlink" Target="http://www.vsp.com/" TargetMode="External"/><Relationship Id="rId2" Type="http://schemas.openxmlformats.org/officeDocument/2006/relationships/hyperlink" Target="http://www.massgeneralbrighamhealthplan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\\data.emuge.local\shared\Altus_PreventiveRewards-Flyer%202023_V05.pdf" TargetMode="External"/><Relationship Id="rId5" Type="http://schemas.openxmlformats.org/officeDocument/2006/relationships/hyperlink" Target="file:///\\data.emuge.local\shared\Altus%20Dental%20Benefits%20Summary%202026.pdf" TargetMode="External"/><Relationship Id="rId4" Type="http://schemas.openxmlformats.org/officeDocument/2006/relationships/hyperlink" Target="http://www.altusdenta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data.emuge.local\shared\Equitable%20Life-STD-LTD-Accident%20Benefit%20Info.pdf" TargetMode="External"/><Relationship Id="rId2" Type="http://schemas.openxmlformats.org/officeDocument/2006/relationships/hyperlink" Target="http://www.equitable.com/employeebenefit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aron@msmwmg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F5914-90BD-5C1B-711E-B46ED128B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1" y="1060456"/>
            <a:ext cx="10879879" cy="53222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DEFE2-1A57-0F28-215C-0C47AE37B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Organizational Chart – Corporate Structure</a:t>
            </a:r>
          </a:p>
        </p:txBody>
      </p:sp>
    </p:spTree>
    <p:extLst>
      <p:ext uri="{BB962C8B-B14F-4D97-AF65-F5344CB8AC3E}">
        <p14:creationId xmlns:p14="http://schemas.microsoft.com/office/powerpoint/2010/main" val="383511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C895A-48FC-5244-BA06-B7208A6B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661"/>
            <a:ext cx="10515600" cy="4972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If you have a specific issue that Member Services cannot help you with the contacts below are available to assist you.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u="sng" dirty="0" err="1">
                <a:solidFill>
                  <a:srgbClr val="0070C0"/>
                </a:solidFill>
              </a:rPr>
              <a:t>Innovo</a:t>
            </a:r>
            <a:r>
              <a:rPr lang="en-US" sz="2000" u="sng" dirty="0">
                <a:solidFill>
                  <a:srgbClr val="0070C0"/>
                </a:solidFill>
              </a:rPr>
              <a:t> Benefits</a:t>
            </a:r>
            <a:endParaRPr lang="en-US" sz="2000" i="1" dirty="0">
              <a:solidFill>
                <a:srgbClr val="0070C0"/>
              </a:solidFill>
            </a:endParaRPr>
          </a:p>
          <a:p>
            <a:r>
              <a:rPr lang="en-US" sz="1600" dirty="0"/>
              <a:t>Cory Harris – </a:t>
            </a:r>
            <a:r>
              <a:rPr lang="en-US" sz="1600" dirty="0">
                <a:hlinkClick r:id="rId2"/>
              </a:rPr>
              <a:t>charris@innovobenefits.com</a:t>
            </a:r>
            <a:r>
              <a:rPr lang="en-US" sz="1600" dirty="0"/>
              <a:t>; 978-775-5419</a:t>
            </a:r>
          </a:p>
          <a:p>
            <a:r>
              <a:rPr lang="en-US" sz="1600" dirty="0"/>
              <a:t>Eric Gulko – </a:t>
            </a:r>
            <a:r>
              <a:rPr lang="en-US" sz="1600" dirty="0">
                <a:hlinkClick r:id="rId3"/>
              </a:rPr>
              <a:t>egulko@innovbenefits.com</a:t>
            </a:r>
            <a:r>
              <a:rPr lang="en-US" sz="1600" dirty="0"/>
              <a:t>; 978-213-8481 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Please contact them only after you’ve tried to get help through member services at MGBH, Altus, VSP, or Equitable.  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For any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payroll or Paylocity </a:t>
            </a:r>
            <a:r>
              <a:rPr lang="en-US" sz="1600" dirty="0"/>
              <a:t>issues or questions, please contact Mike McCarthy.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385A4E-8534-28FF-A149-DE2EE9AC3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Employee Benefits – Helpful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1734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58A7E-6C4D-D0F5-3DC1-DA284C304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Organization Chart - Sales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8C377-1BF8-F526-D4EA-A475A09E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95" y="1104523"/>
            <a:ext cx="11333468" cy="53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8F729-7A01-A0D5-6E6F-C3A1A473E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61" y="932507"/>
            <a:ext cx="9343379" cy="55226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894C5-C403-CDFD-62EA-DD8E90FE8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Organizational Chart -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79382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F8C1A-CD42-8914-BB99-F54AA2A7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63" y="1249379"/>
            <a:ext cx="10515600" cy="5261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rgbClr val="0070C0"/>
                </a:solidFill>
              </a:rPr>
              <a:t>Mass General Brigham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dirty="0"/>
              <a:t>866-414-5533  / </a:t>
            </a:r>
            <a:r>
              <a:rPr lang="en-US" sz="2000" dirty="0">
                <a:hlinkClick r:id="rId2"/>
              </a:rPr>
              <a:t>www.massgeneralbrighamhealthplan.org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1800" b="0" dirty="0"/>
              <a:t>Group Name:  </a:t>
            </a:r>
            <a:r>
              <a:rPr lang="en-US" sz="1800" b="0" dirty="0" err="1"/>
              <a:t>Emuge</a:t>
            </a:r>
            <a:r>
              <a:rPr lang="en-US" sz="1800" b="0" dirty="0"/>
              <a:t> Corporation	Plan ID: HMO – QZAMG / PPO - QZAPPO</a:t>
            </a:r>
          </a:p>
          <a:p>
            <a:pPr marL="0" indent="0">
              <a:buNone/>
            </a:pPr>
            <a:r>
              <a:rPr lang="en-US" sz="1600" u="sng" dirty="0" err="1">
                <a:solidFill>
                  <a:srgbClr val="0070C0"/>
                </a:solidFill>
                <a:hlinkClick r:id="rId3" action="ppaction://hlinkfile"/>
              </a:rPr>
              <a:t>MGBH_PPO_New_Enroll_Kit</a:t>
            </a:r>
            <a:endParaRPr lang="en-US" sz="16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rgbClr val="0070C0"/>
                </a:solidFill>
              </a:rPr>
              <a:t>Altus Dental</a:t>
            </a:r>
            <a:r>
              <a:rPr lang="en-US" sz="2000" dirty="0">
                <a:solidFill>
                  <a:srgbClr val="0070C0"/>
                </a:solidFill>
              </a:rPr>
              <a:t>:  </a:t>
            </a:r>
            <a:r>
              <a:rPr lang="en-US" sz="2000" dirty="0"/>
              <a:t>877-223-0588 / </a:t>
            </a:r>
            <a:r>
              <a:rPr lang="en-US" sz="2000" dirty="0">
                <a:hlinkClick r:id="rId4"/>
              </a:rPr>
              <a:t>www.altusdental.com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1800" b="0" dirty="0"/>
              <a:t>Group Name:  </a:t>
            </a:r>
            <a:r>
              <a:rPr lang="en-US" sz="1800" b="0" dirty="0" err="1"/>
              <a:t>Emuge</a:t>
            </a:r>
            <a:r>
              <a:rPr lang="en-US" sz="1800" b="0" dirty="0"/>
              <a:t> </a:t>
            </a:r>
            <a:r>
              <a:rPr lang="en-US" sz="1800" b="0" dirty="0" err="1"/>
              <a:t>Corportation</a:t>
            </a:r>
            <a:r>
              <a:rPr lang="en-US" sz="1800" b="0" dirty="0"/>
              <a:t>		Group Number:  4899-0001</a:t>
            </a:r>
          </a:p>
          <a:p>
            <a:pPr marL="0" indent="0">
              <a:buNone/>
            </a:pPr>
            <a:r>
              <a:rPr lang="en-US" sz="1600" dirty="0">
                <a:hlinkClick r:id="rId5" action="ppaction://hlinkfile"/>
              </a:rPr>
              <a:t>Altus Dental Benefits Summary 2026.pdf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>
                <a:hlinkClick r:id="rId6" action="ppaction://hlinkfile"/>
              </a:rPr>
              <a:t>Altus_PreventiveRewards</a:t>
            </a:r>
            <a:r>
              <a:rPr lang="en-US" sz="1600" dirty="0">
                <a:hlinkClick r:id="rId6" action="ppaction://hlinkfile"/>
              </a:rPr>
              <a:t>-Flyer 2026.pdf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2000" u="sng" dirty="0">
                <a:solidFill>
                  <a:srgbClr val="0070C0"/>
                </a:solidFill>
              </a:rPr>
              <a:t>VSP Vision Care</a:t>
            </a:r>
            <a:r>
              <a:rPr lang="en-US" sz="2000" dirty="0">
                <a:solidFill>
                  <a:srgbClr val="0070C0"/>
                </a:solidFill>
              </a:rPr>
              <a:t>:  </a:t>
            </a:r>
            <a:r>
              <a:rPr lang="en-US" sz="2000" dirty="0"/>
              <a:t>800-877-7195 / </a:t>
            </a:r>
            <a:r>
              <a:rPr lang="en-US" sz="2000" dirty="0">
                <a:hlinkClick r:id="rId7"/>
              </a:rPr>
              <a:t>www.vsp.com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1800" b="0" dirty="0"/>
              <a:t>No ID cards issued, use name and social security number </a:t>
            </a:r>
          </a:p>
          <a:p>
            <a:pPr marL="0" indent="0">
              <a:buNone/>
            </a:pPr>
            <a:r>
              <a:rPr lang="en-US" sz="1600" dirty="0">
                <a:hlinkClick r:id="rId8" action="ppaction://hlinkfile"/>
              </a:rPr>
              <a:t>VSP Coverage Pamphlet 2026.pdf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09FB1-5026-981D-B46C-0CFEEE84F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Employee Benefits –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022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325-8D94-DE1A-76EE-0F918EDA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68"/>
            <a:ext cx="10515600" cy="4900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>
                <a:solidFill>
                  <a:srgbClr val="0070C0"/>
                </a:solidFill>
              </a:rPr>
              <a:t>Equitable Insurance</a:t>
            </a:r>
            <a:r>
              <a:rPr lang="en-US" sz="2200" u="sng" dirty="0"/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Disability/Accident/Life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2200" dirty="0"/>
              <a:t>:  866-274-9887   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www.equitable.com/employeebenefits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b="0" dirty="0"/>
              <a:t>Group Name:  </a:t>
            </a:r>
            <a:r>
              <a:rPr lang="en-US" sz="1800" b="0" dirty="0" err="1"/>
              <a:t>Emuge</a:t>
            </a:r>
            <a:r>
              <a:rPr lang="en-US" sz="1800" b="0" dirty="0"/>
              <a:t> Corporation		Policy Number:  025688 - Disability/Accident/Life 							               025689 – MA PFML 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  <a:hlinkClick r:id="rId3" action="ppaction://hlinkfile"/>
              </a:rPr>
              <a:t>Equitable Life-STD-LTD-Accident Benefit Info.pdf</a:t>
            </a:r>
            <a:endParaRPr lang="en-US" sz="18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rgbClr val="0070C0"/>
                </a:solidFill>
              </a:rPr>
              <a:t>MSM Wealth Management: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401K account or investment consulting services</a:t>
            </a:r>
          </a:p>
          <a:p>
            <a:pPr marL="0" indent="0">
              <a:buNone/>
            </a:pPr>
            <a:r>
              <a:rPr lang="en-US" sz="1800" dirty="0"/>
              <a:t>Aaron Murphy – </a:t>
            </a:r>
            <a:r>
              <a:rPr lang="en-US" sz="1800" dirty="0">
                <a:hlinkClick r:id="rId4"/>
              </a:rPr>
              <a:t>aaron@msmwmg.com</a:t>
            </a:r>
            <a:r>
              <a:rPr lang="en-US" sz="1800" dirty="0"/>
              <a:t> / 800-539-8517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676BA-CA79-9EBF-3EE2-C4B8BE77C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Employee Benefits – Contact Info</a:t>
            </a:r>
          </a:p>
        </p:txBody>
      </p:sp>
    </p:spTree>
    <p:extLst>
      <p:ext uri="{BB962C8B-B14F-4D97-AF65-F5344CB8AC3E}">
        <p14:creationId xmlns:p14="http://schemas.microsoft.com/office/powerpoint/2010/main" val="143967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7207F-8C48-0AA5-788F-78EC2349E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Employee Health Benefit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7E2E6-7486-B8B7-FBCC-E451C575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6" y="1085211"/>
            <a:ext cx="9973147" cy="53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C5C97-A71B-4B8F-CD5C-D3600C051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Employee Health Benefit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9F6E5-8B9B-40D3-E01E-A6353477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9"/>
          <a:stretch>
            <a:fillRect/>
          </a:stretch>
        </p:blipFill>
        <p:spPr>
          <a:xfrm>
            <a:off x="414081" y="1183767"/>
            <a:ext cx="11138141" cy="49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0D0E-AADA-C6D9-B611-C1F39E2EC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Employee Benefits – EAP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EF7CF-EE96-F7CA-5DF1-5145C9BC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9" y="1149171"/>
            <a:ext cx="10317931" cy="53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71F6A-CCB6-7FD5-166A-48F17687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744" y="1167895"/>
            <a:ext cx="9606094" cy="51260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99839-AA0F-8C73-FADB-E1FFCB0F4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Employee Benefits – Travel Assistance</a:t>
            </a:r>
          </a:p>
        </p:txBody>
      </p:sp>
    </p:spTree>
    <p:extLst>
      <p:ext uri="{BB962C8B-B14F-4D97-AF65-F5344CB8AC3E}">
        <p14:creationId xmlns:p14="http://schemas.microsoft.com/office/powerpoint/2010/main" val="352969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299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Hunter</dc:creator>
  <cp:lastModifiedBy>Amy Hunter</cp:lastModifiedBy>
  <cp:revision>9</cp:revision>
  <dcterms:created xsi:type="dcterms:W3CDTF">2026-03-30T19:40:12Z</dcterms:created>
  <dcterms:modified xsi:type="dcterms:W3CDTF">2026-04-08T20:08:22Z</dcterms:modified>
</cp:coreProperties>
</file>